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88" r:id="rId3"/>
    <p:sldMasterId id="2147483693" r:id="rId4"/>
    <p:sldMasterId id="2147483696" r:id="rId5"/>
    <p:sldMasterId id="2147483701" r:id="rId6"/>
    <p:sldMasterId id="2147483704" r:id="rId7"/>
  </p:sldMasterIdLst>
  <p:sldIdLst>
    <p:sldId id="258" r:id="rId8"/>
    <p:sldId id="257" r:id="rId9"/>
    <p:sldId id="285" r:id="rId10"/>
    <p:sldId id="283" r:id="rId11"/>
    <p:sldId id="286" r:id="rId12"/>
    <p:sldId id="287" r:id="rId13"/>
    <p:sldId id="288" r:id="rId14"/>
    <p:sldId id="289" r:id="rId15"/>
    <p:sldId id="315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7" r:id="rId34"/>
    <p:sldId id="278" r:id="rId35"/>
    <p:sldId id="279" r:id="rId36"/>
    <p:sldId id="280" r:id="rId37"/>
    <p:sldId id="281" r:id="rId38"/>
    <p:sldId id="28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6335" autoAdjust="0"/>
  </p:normalViewPr>
  <p:slideViewPr>
    <p:cSldViewPr>
      <p:cViewPr varScale="1">
        <p:scale>
          <a:sx n="72" d="100"/>
          <a:sy n="72" d="100"/>
        </p:scale>
        <p:origin x="-132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0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78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69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99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" y="-10808"/>
            <a:ext cx="9185090" cy="13443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3297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3798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_2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6183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73"/>
            <a:ext cx="9143999" cy="13334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31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809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0"/>
            <a:ext cx="9249100" cy="13474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0211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34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3913351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831256" y="1781503"/>
            <a:ext cx="3913351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502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35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" y="-10808"/>
            <a:ext cx="9185090" cy="13443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3913351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831256" y="1781503"/>
            <a:ext cx="3913351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478557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42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522"/>
            <a:ext cx="9214065" cy="1342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17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5"/>
            <a:ext cx="9196919" cy="6856549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1250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6F9896-E6B4-4A7A-AAAF-E9ADA213BA16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1D13EE-0DDD-4BA5-B414-E1209AEFF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0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9703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0"/>
          </p:nvPr>
        </p:nvSpPr>
        <p:spPr>
          <a:xfrm>
            <a:off x="1259175" y="2023672"/>
            <a:ext cx="6790544" cy="128915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1259175" y="3567660"/>
            <a:ext cx="6790543" cy="219496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00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717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847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4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50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31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96919" cy="6858000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88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5"/>
            <a:ext cx="9196919" cy="6856549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33703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0"/>
          </p:nvPr>
        </p:nvSpPr>
        <p:spPr>
          <a:xfrm>
            <a:off x="1259175" y="2023672"/>
            <a:ext cx="6790544" cy="128915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1259175" y="3567660"/>
            <a:ext cx="6790543" cy="219496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00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7172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847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426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96919" cy="6858000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888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5"/>
            <a:ext cx="9196919" cy="6856549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33703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0"/>
          </p:nvPr>
        </p:nvSpPr>
        <p:spPr>
          <a:xfrm>
            <a:off x="1259175" y="2023672"/>
            <a:ext cx="6790544" cy="128915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1259175" y="3567660"/>
            <a:ext cx="6790543" cy="219496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00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71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50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956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847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426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96919" cy="6858000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888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5"/>
            <a:ext cx="9196919" cy="6856549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3370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3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5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780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1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50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0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7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50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7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Picture 8" descr="logo-onscreen only.jp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57" y="6456048"/>
            <a:ext cx="1733352" cy="24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4"/>
          <p:cNvSpPr txBox="1">
            <a:spLocks/>
          </p:cNvSpPr>
          <p:nvPr/>
        </p:nvSpPr>
        <p:spPr>
          <a:xfrm>
            <a:off x="233363" y="6477000"/>
            <a:ext cx="8709025" cy="3175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0" i="0" kern="1200">
                <a:solidFill>
                  <a:schemeClr val="accent5"/>
                </a:solidFill>
                <a:latin typeface="Palatino Linotype"/>
                <a:ea typeface="+mn-ea"/>
                <a:cs typeface="Palatino Linotype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defRPr/>
            </a:pPr>
            <a:r>
              <a:rPr lang="en-US" sz="800" dirty="0" smtClean="0">
                <a:solidFill>
                  <a:srgbClr val="4D4F53"/>
                </a:solidFill>
                <a:latin typeface="Century Gothic"/>
                <a:cs typeface="Century Gothic"/>
              </a:rPr>
              <a:t>LogixHealth Confidential</a:t>
            </a:r>
            <a:endParaRPr lang="en-US" sz="800" dirty="0">
              <a:solidFill>
                <a:srgbClr val="4D4F53"/>
              </a:solidFill>
              <a:latin typeface="Century Gothic"/>
              <a:cs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09" r:id="rId2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39A6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 Linotype" charset="0"/>
          <a:ea typeface="MS PGothic" pitchFamily="34" charset="-128"/>
          <a:cs typeface="MS PGothic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 Linotype" charset="0"/>
          <a:ea typeface="MS PGothic" pitchFamily="34" charset="-128"/>
          <a:cs typeface="MS PGothic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 Linotype" charset="0"/>
          <a:ea typeface="MS PGothic" pitchFamily="34" charset="-128"/>
          <a:cs typeface="MS PGothic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 Linotype" charset="0"/>
          <a:ea typeface="MS PGothic" pitchFamily="34" charset="-128"/>
          <a:cs typeface="MS PGothic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" charset="0"/>
          <a:ea typeface="Geneva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" charset="0"/>
          <a:ea typeface="Geneva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" charset="0"/>
          <a:ea typeface="Geneva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" charset="0"/>
          <a:ea typeface="Geneva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>
              <a:lumMod val="75000"/>
            </a:schemeClr>
          </a:solidFill>
          <a:latin typeface="Century Gothic"/>
          <a:ea typeface="MS PGothic" pitchFamily="34" charset="-128"/>
          <a:cs typeface="Century Gothic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>
              <a:lumMod val="75000"/>
            </a:schemeClr>
          </a:solidFill>
          <a:latin typeface="Century Gothic"/>
          <a:ea typeface="MS PGothic" pitchFamily="34" charset="-128"/>
          <a:cs typeface="Century Gothic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>
              <a:lumMod val="75000"/>
            </a:schemeClr>
          </a:solidFill>
          <a:latin typeface="Century Gothic"/>
          <a:ea typeface="MS PGothic" pitchFamily="34" charset="-128"/>
          <a:cs typeface="Century Gothic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>
              <a:lumMod val="75000"/>
            </a:schemeClr>
          </a:solidFill>
          <a:latin typeface="Century Gothic"/>
          <a:ea typeface="MS PGothic" pitchFamily="34" charset="-128"/>
          <a:cs typeface="Century Gothic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200" kern="1200">
          <a:solidFill>
            <a:schemeClr val="tx1">
              <a:lumMod val="75000"/>
            </a:schemeClr>
          </a:solidFill>
          <a:latin typeface="Century Gothic"/>
          <a:ea typeface="MS PGothic" pitchFamily="34" charset="-128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49144" y="3522224"/>
            <a:ext cx="84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875" y="-301625"/>
            <a:ext cx="11239500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9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Aperto"/>
          <a:ea typeface="+mj-ea"/>
          <a:cs typeface="Aperto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2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49144" y="3522224"/>
            <a:ext cx="84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875" y="-301625"/>
            <a:ext cx="11239500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9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Aperto"/>
          <a:ea typeface="+mj-ea"/>
          <a:cs typeface="Aperto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2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49144" y="3522224"/>
            <a:ext cx="84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875" y="-301625"/>
            <a:ext cx="11239500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9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Aperto"/>
          <a:ea typeface="+mj-ea"/>
          <a:cs typeface="Aperto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2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457201" y="2819400"/>
            <a:ext cx="8223249" cy="57390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 (Headings)"/>
              </a:rPr>
              <a:t>LogixHealth Coding Standards and Guidelines</a:t>
            </a:r>
            <a:endParaRPr lang="en-US" sz="2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6293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457201" y="2819400"/>
            <a:ext cx="8223249" cy="57390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 (Headings)"/>
              </a:rPr>
              <a:t>Design Guidelines &amp; Coding Standards </a:t>
            </a:r>
            <a:r>
              <a:rPr lang="en-US" sz="24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 (Headings)"/>
              </a:rPr>
              <a:t>– C#</a:t>
            </a:r>
            <a:endParaRPr lang="en-US" sz="2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94542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625960"/>
              </p:ext>
            </p:extLst>
          </p:nvPr>
        </p:nvGraphicFramePr>
        <p:xfrm>
          <a:off x="336176" y="1470212"/>
          <a:ext cx="8503023" cy="26517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503023"/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The goal of this standard presents the naming conventions for the applications developed in C# language in order to enforce consistency. These standards provide number of benefits to the development process.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Code is more readable and less complex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Code is easier to maintain and correct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Code has consistent structure across the organizatio</a:t>
                      </a:r>
                      <a:r>
                        <a:rPr lang="en-US" sz="2400" b="0" dirty="0" smtClean="0"/>
                        <a:t>n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295369"/>
              </p:ext>
            </p:extLst>
          </p:nvPr>
        </p:nvGraphicFramePr>
        <p:xfrm>
          <a:off x="309282" y="1445409"/>
          <a:ext cx="8503920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7"/>
                <a:gridCol w="6303833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The following terminology is referenced throughout this document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Access Modifier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C# keywords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public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protected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internal</a:t>
                      </a:r>
                      <a:r>
                        <a:rPr lang="en-US" sz="1400" dirty="0" smtClean="0"/>
                        <a:t>, and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private</a:t>
                      </a:r>
                      <a:r>
                        <a:rPr lang="en-US" sz="1400" dirty="0" smtClean="0"/>
                        <a:t> declare the allowed code-accessibility of types and their members. Although default access modifiers vary, classes and most other members use the default of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private</a:t>
                      </a:r>
                      <a:r>
                        <a:rPr lang="en-US" sz="1400" dirty="0" smtClean="0"/>
                        <a:t>. Notable exceptions are interfaces and </a:t>
                      </a:r>
                      <a:r>
                        <a:rPr lang="en-US" sz="1400" dirty="0" err="1" smtClean="0"/>
                        <a:t>enums</a:t>
                      </a:r>
                      <a:r>
                        <a:rPr lang="en-US" sz="1400" dirty="0" smtClean="0"/>
                        <a:t> which both default to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public</a:t>
                      </a:r>
                      <a:endParaRPr lang="en-US" sz="1400" dirty="0">
                        <a:solidFill>
                          <a:srgbClr val="0066FF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Camel Case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 word with the first letter lowercase, and the first letter of each subsequent word-part capitalized</a:t>
                      </a:r>
                    </a:p>
                    <a:p>
                      <a:r>
                        <a:rPr lang="en-US" sz="1400" dirty="0" smtClean="0"/>
                        <a:t>Example –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string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userName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;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Pascal Case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 word with the first letter capitalized, and the first letter of each subsequent word-part capitalized</a:t>
                      </a:r>
                    </a:p>
                    <a:p>
                      <a:r>
                        <a:rPr lang="en-US" sz="1400" dirty="0" smtClean="0"/>
                        <a:t>Example – 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string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UserName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;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Identifier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 developer defined token used to uniquely name a declared object or object instance</a:t>
                      </a:r>
                    </a:p>
                    <a:p>
                      <a:r>
                        <a:rPr lang="en-US" sz="1400" dirty="0" smtClean="0"/>
                        <a:t>Example –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public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class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2B91AF"/>
                          </a:solidFill>
                          <a:latin typeface="Consolas"/>
                        </a:rPr>
                        <a:t>PatientType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Common Type System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.NET Framework common type system (CTS) defines how types are declared, used, and managed. All native C# types are based upon the CTS to ensure support for cross-language integration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11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653339"/>
              </p:ext>
            </p:extLst>
          </p:nvPr>
        </p:nvGraphicFramePr>
        <p:xfrm>
          <a:off x="310896" y="1418248"/>
          <a:ext cx="8503920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179"/>
                <a:gridCol w="695292"/>
                <a:gridCol w="872025"/>
                <a:gridCol w="826008"/>
                <a:gridCol w="883920"/>
                <a:gridCol w="396849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Identifier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endParaRPr lang="en-US" sz="12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Protected</a:t>
                      </a:r>
                      <a:endParaRPr lang="en-US" sz="12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Internal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Private</a:t>
                      </a:r>
                      <a:endParaRPr lang="en-US" sz="12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Notes</a:t>
                      </a:r>
                      <a:endParaRPr lang="en-US" sz="12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Solution File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Always Match suite</a:t>
                      </a:r>
                      <a:r>
                        <a:rPr lang="en-US" sz="1200" baseline="0" dirty="0" smtClean="0"/>
                        <a:t> of </a:t>
                      </a:r>
                      <a:r>
                        <a:rPr lang="en-US" sz="1200" dirty="0" smtClean="0"/>
                        <a:t>applications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Project File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Always match Assembly Name and Root Namespace 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Namespace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Partial Project/Assembly match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Source File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Match contained class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Files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Apply where possible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Class or </a:t>
                      </a:r>
                      <a:r>
                        <a:rPr lang="en-US" sz="1200" b="1" dirty="0" err="1" smtClean="0"/>
                        <a:t>Struct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Interface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Prefix with a capital “</a:t>
                      </a:r>
                      <a:r>
                        <a:rPr lang="en-US" sz="1200" b="1" dirty="0" smtClean="0">
                          <a:solidFill>
                            <a:srgbClr val="0066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I”</a:t>
                      </a:r>
                    </a:p>
                    <a:p>
                      <a:r>
                        <a:rPr lang="en-US" sz="1200" dirty="0" smtClean="0"/>
                        <a:t>Example – </a:t>
                      </a:r>
                      <a:r>
                        <a:rPr lang="en-US" sz="12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interface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2B91AF"/>
                          </a:solidFill>
                          <a:latin typeface="Consolas"/>
                        </a:rPr>
                        <a:t>IStandards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{ }</a:t>
                      </a:r>
                      <a:endParaRPr lang="en-US" sz="1200" b="1" dirty="0">
                        <a:solidFill>
                          <a:srgbClr val="0066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Method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 a Verb or Verb-Object pair or an Action</a:t>
                      </a:r>
                      <a:endParaRPr lang="en-US" sz="1200" b="1" dirty="0">
                        <a:solidFill>
                          <a:srgbClr val="0066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Property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 not prefix with </a:t>
                      </a:r>
                      <a:r>
                        <a:rPr lang="en-US" sz="1200" dirty="0" smtClean="0">
                          <a:solidFill>
                            <a:srgbClr val="0066FF"/>
                          </a:solidFill>
                        </a:rPr>
                        <a:t>Get</a:t>
                      </a:r>
                      <a:r>
                        <a:rPr lang="en-US" sz="1200" dirty="0" smtClean="0"/>
                        <a:t> or </a:t>
                      </a:r>
                      <a:r>
                        <a:rPr lang="en-US" sz="1200" dirty="0" smtClean="0">
                          <a:solidFill>
                            <a:srgbClr val="0066FF"/>
                          </a:solidFill>
                        </a:rPr>
                        <a:t>Set</a:t>
                      </a:r>
                      <a:endParaRPr lang="en-US" sz="1200" b="1" dirty="0">
                        <a:solidFill>
                          <a:srgbClr val="0066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9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884951"/>
              </p:ext>
            </p:extLst>
          </p:nvPr>
        </p:nvGraphicFramePr>
        <p:xfrm>
          <a:off x="310896" y="1444752"/>
          <a:ext cx="850392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179"/>
                <a:gridCol w="695292"/>
                <a:gridCol w="872025"/>
                <a:gridCol w="740663"/>
                <a:gridCol w="999745"/>
                <a:gridCol w="39380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Identifier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endParaRPr lang="en-US" sz="12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Protected</a:t>
                      </a:r>
                      <a:endParaRPr lang="en-US" sz="12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Internal</a:t>
                      </a:r>
                      <a:endParaRPr lang="en-US" sz="12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Private</a:t>
                      </a:r>
                      <a:endParaRPr lang="en-US" sz="12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Notes</a:t>
                      </a:r>
                      <a:endParaRPr lang="en-US" sz="12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Field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camel Case prefix with underscore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Only use UNDERSCORE for Private fields.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No Hungarian Notation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Constant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camel Case prefix with underscore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Only use UNDERSCORE for Private fields.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No Hungarian Notation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Static Field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Pascal Case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camel Case prefix with underscore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Only use UNDERSCORE for Private fields.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No Hungarian Notation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/>
                        <a:t>Enum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Pascal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Parameter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endParaRPr lang="en-US" sz="1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camel Case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5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473720"/>
              </p:ext>
            </p:extLst>
          </p:nvPr>
        </p:nvGraphicFramePr>
        <p:xfrm>
          <a:off x="309282" y="1445409"/>
          <a:ext cx="8503920" cy="372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7"/>
                <a:gridCol w="6303833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Syntax and Usage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Identifier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Rules with example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Solution File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Always Match suite</a:t>
                      </a:r>
                      <a:r>
                        <a:rPr lang="en-US" sz="1600" baseline="0" dirty="0" smtClean="0"/>
                        <a:t> of </a:t>
                      </a:r>
                      <a:r>
                        <a:rPr lang="en-US" sz="1600" dirty="0" smtClean="0"/>
                        <a:t>applications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Solution Name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dirty="0" err="1" smtClean="0"/>
                        <a:t>LogixHealth.ICER</a:t>
                      </a:r>
                      <a:endParaRPr lang="en-US" sz="1600" dirty="0" smtClean="0"/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Solution File Name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 smtClean="0"/>
                        <a:t>LogixHealth.ICER.sln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File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Always match Assembly Name and Root Namespace</a:t>
                      </a:r>
                      <a:endParaRPr lang="en-US" sz="16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Project Name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dirty="0" err="1" smtClean="0"/>
                        <a:t>LogixHealth.ICER.Codify.UI</a:t>
                      </a:r>
                      <a:endParaRPr lang="en-US" sz="1600" dirty="0" smtClean="0"/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Namespace</a:t>
                      </a:r>
                      <a:r>
                        <a:rPr lang="en-US" sz="1400" dirty="0" smtClean="0"/>
                        <a:t> Name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LogixHealth.ICER.Codify.UI</a:t>
                      </a:r>
                      <a:endParaRPr 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Assembly Name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LogixHealth.ICER.Codify.UI.dll</a:t>
                      </a:r>
                      <a:endParaRPr lang="en-US" sz="1600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39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14468"/>
              </p:ext>
            </p:extLst>
          </p:nvPr>
        </p:nvGraphicFramePr>
        <p:xfrm>
          <a:off x="309282" y="1445409"/>
          <a:ext cx="8503920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7"/>
                <a:gridCol w="6303833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Syntax and Usage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Identifier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Rules with example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Namespace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Always match Assembly Name and Root Namespace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CompanyName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SuiteOfAppName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AppName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ComponentName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66FF"/>
                          </a:solidFill>
                        </a:rPr>
                        <a:t>namespace </a:t>
                      </a:r>
                      <a:r>
                        <a:rPr lang="en-US" sz="1400" dirty="0" err="1" smtClean="0"/>
                        <a:t>LogixHealth.ICER.Codify.UI</a:t>
                      </a:r>
                      <a:endParaRPr lang="en-US" sz="1400" dirty="0" smtClean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 File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Always match Class Name and file 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Avoid including more than one </a:t>
                      </a:r>
                      <a:r>
                        <a:rPr lang="en-US" sz="1400" b="1" dirty="0" smtClean="0">
                          <a:solidFill>
                            <a:srgbClr val="0066FF"/>
                          </a:solidFill>
                        </a:rPr>
                        <a:t>Class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b="1" dirty="0" err="1" smtClean="0">
                          <a:solidFill>
                            <a:srgbClr val="0066FF"/>
                          </a:solidFill>
                        </a:rPr>
                        <a:t>Enum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 </a:t>
                      </a:r>
                      <a:r>
                        <a:rPr lang="en-US" sz="1400" dirty="0" smtClean="0"/>
                        <a:t>(global), or </a:t>
                      </a:r>
                      <a:r>
                        <a:rPr lang="en-US" sz="1400" b="1" dirty="0" smtClean="0">
                          <a:solidFill>
                            <a:srgbClr val="0066FF"/>
                          </a:solidFill>
                        </a:rPr>
                        <a:t>Delegate</a:t>
                      </a:r>
                      <a:r>
                        <a:rPr lang="en-US" sz="1400" dirty="0" smtClean="0"/>
                        <a:t> (global) per file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Chart.cs</a:t>
                      </a:r>
                      <a:r>
                        <a:rPr lang="en-US" sz="1400" dirty="0" smtClean="0"/>
                        <a:t> -&gt; </a:t>
                      </a:r>
                      <a:r>
                        <a:rPr lang="en-US" sz="1400" b="1" dirty="0" smtClean="0">
                          <a:solidFill>
                            <a:srgbClr val="0066FF"/>
                          </a:solidFill>
                        </a:rPr>
                        <a:t>public class </a:t>
                      </a:r>
                      <a:r>
                        <a:rPr lang="en-US" sz="1400" dirty="0" smtClean="0"/>
                        <a:t>Chart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When using a partial types and allocating a part file, name each file after the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logical part that part plays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Chart.cs</a:t>
                      </a:r>
                      <a:r>
                        <a:rPr lang="en-US" sz="1400" dirty="0" smtClean="0"/>
                        <a:t> -&gt; </a:t>
                      </a:r>
                      <a:r>
                        <a:rPr lang="en-US" sz="1400" b="1" dirty="0" smtClean="0">
                          <a:solidFill>
                            <a:srgbClr val="0066FF"/>
                          </a:solidFill>
                        </a:rPr>
                        <a:t>public class </a:t>
                      </a:r>
                      <a:r>
                        <a:rPr lang="en-US" sz="1400" dirty="0" smtClean="0"/>
                        <a:t>Chart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// In </a:t>
                      </a:r>
                      <a:r>
                        <a:rPr lang="en-US" sz="1400" b="1" dirty="0" err="1" smtClean="0">
                          <a:solidFill>
                            <a:srgbClr val="00B050"/>
                          </a:solidFill>
                        </a:rPr>
                        <a:t>PartialTypes.cs</a:t>
                      </a:r>
                      <a:endParaRPr lang="en-US" sz="1400" b="1" dirty="0" smtClean="0">
                        <a:solidFill>
                          <a:srgbClr val="00B050"/>
                        </a:solidFill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66FF"/>
                          </a:solidFill>
                        </a:rPr>
                        <a:t>public partial class </a:t>
                      </a:r>
                      <a:r>
                        <a:rPr lang="en-US" sz="1400" dirty="0" err="1" smtClean="0"/>
                        <a:t>PartialTypes</a:t>
                      </a:r>
                      <a:endParaRPr lang="en-US" sz="1400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5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94570"/>
              </p:ext>
            </p:extLst>
          </p:nvPr>
        </p:nvGraphicFramePr>
        <p:xfrm>
          <a:off x="309282" y="1445409"/>
          <a:ext cx="8503920" cy="409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7"/>
                <a:gridCol w="6303833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Syntax and Usage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Identifier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Rules with example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Resource or Embedded File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a name describing the file contents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Class or </a:t>
                      </a:r>
                      <a:r>
                        <a:rPr lang="en-US" sz="1600" b="1" dirty="0" err="1" smtClean="0"/>
                        <a:t>Struct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a noun or noun phrase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Do not add any suffix or prefix like </a:t>
                      </a:r>
                      <a:r>
                        <a:rPr lang="en-US" sz="1600" dirty="0" err="1" smtClean="0"/>
                        <a:t>Struct</a:t>
                      </a:r>
                      <a:r>
                        <a:rPr lang="en-US" sz="1600" dirty="0" smtClean="0"/>
                        <a:t>, Class, C or 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a compound word to name a derived class where appropriate. The second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part of the derived class's name should be the name of the base class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reasonable judgment in applying this rule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private class </a:t>
                      </a:r>
                      <a:r>
                        <a:rPr lang="en-US" sz="1600" dirty="0" err="1" smtClean="0"/>
                        <a:t>MyClass</a:t>
                      </a:r>
                      <a:r>
                        <a:rPr lang="en-US" sz="1600" dirty="0" smtClean="0"/>
                        <a:t> {…}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internal class </a:t>
                      </a:r>
                      <a:r>
                        <a:rPr lang="en-US" sz="1600" dirty="0" err="1" smtClean="0"/>
                        <a:t>SpecializedAttribute</a:t>
                      </a:r>
                      <a:r>
                        <a:rPr lang="en-US" sz="1600" dirty="0" smtClean="0"/>
                        <a:t> : Attribute {…}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private </a:t>
                      </a:r>
                      <a:r>
                        <a:rPr lang="en-US" sz="1600" b="1" dirty="0" err="1" smtClean="0">
                          <a:solidFill>
                            <a:srgbClr val="0066FF"/>
                          </a:solidFill>
                        </a:rPr>
                        <a:t>struct</a:t>
                      </a: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 </a:t>
                      </a:r>
                      <a:r>
                        <a:rPr lang="en-US" sz="1600" dirty="0" err="1" smtClean="0"/>
                        <a:t>ApplicationSettings</a:t>
                      </a:r>
                      <a:r>
                        <a:rPr lang="en-US" sz="1600" dirty="0" smtClean="0"/>
                        <a:t> {…}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6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137478"/>
              </p:ext>
            </p:extLst>
          </p:nvPr>
        </p:nvGraphicFramePr>
        <p:xfrm>
          <a:off x="309282" y="1445409"/>
          <a:ext cx="8503920" cy="44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7"/>
                <a:gridCol w="6303833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Syntax and Usage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Identifier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Rules with example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Custom Attribute</a:t>
                      </a:r>
                      <a:r>
                        <a:rPr lang="en-US" sz="1600" b="1" baseline="0" dirty="0" smtClean="0"/>
                        <a:t> Classes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Add the suffix ‘Attribute’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public class </a:t>
                      </a:r>
                      <a:r>
                        <a:rPr lang="en-US" sz="1600" dirty="0" err="1" smtClean="0"/>
                        <a:t>ObsoleteAttribute</a:t>
                      </a:r>
                      <a:endParaRPr lang="en-US" sz="1600" dirty="0" smtClean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Custom Exception</a:t>
                      </a:r>
                      <a:r>
                        <a:rPr lang="en-US" sz="1600" b="1" baseline="0" dirty="0" smtClean="0"/>
                        <a:t> Classes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Add the suffix ‘Exception’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public class </a:t>
                      </a:r>
                      <a:r>
                        <a:rPr lang="en-US" sz="1600" dirty="0" err="1" smtClean="0"/>
                        <a:t>BusinessException</a:t>
                      </a:r>
                      <a:endParaRPr lang="en-US" sz="1600" dirty="0" smtClean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Method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Use verbs or verb phrases to name methods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Methods with return values should have a name describing the value returned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66FF"/>
                          </a:solidFill>
                        </a:rPr>
                        <a:t>public void </a:t>
                      </a: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</a:rPr>
                        <a:t>ShowDialog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66FF"/>
                          </a:solidFill>
                        </a:rPr>
                        <a:t>public string </a:t>
                      </a: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</a:rPr>
                        <a:t>GetAssemblyVersion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30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670586"/>
              </p:ext>
            </p:extLst>
          </p:nvPr>
        </p:nvGraphicFramePr>
        <p:xfrm>
          <a:off x="309282" y="1445409"/>
          <a:ext cx="850392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7"/>
                <a:gridCol w="6303833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200" dirty="0" smtClean="0"/>
                        <a:t>Syntax and Usage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Identifier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Rules with example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Interface</a:t>
                      </a:r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Always prefix with a letter ‘I’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Use a noun, noun phrase, or an adjective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Noun</a:t>
                      </a:r>
                      <a:endParaRPr lang="en-US" sz="1200" b="1" dirty="0" smtClean="0">
                        <a:solidFill>
                          <a:srgbClr val="0066FF"/>
                        </a:solidFill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0066FF"/>
                          </a:solidFill>
                        </a:rPr>
                        <a:t>public interface </a:t>
                      </a:r>
                      <a:r>
                        <a:rPr lang="en-US" sz="1200" dirty="0" err="1" smtClean="0"/>
                        <a:t>IComponent</a:t>
                      </a:r>
                      <a:endParaRPr lang="en-US" sz="1200" b="1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Noun Phrase</a:t>
                      </a:r>
                      <a:endParaRPr lang="en-US" sz="1200" b="1" dirty="0" smtClean="0">
                        <a:solidFill>
                          <a:srgbClr val="0066FF"/>
                        </a:solidFill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0066FF"/>
                          </a:solidFill>
                        </a:rPr>
                        <a:t>public interface </a:t>
                      </a:r>
                      <a:r>
                        <a:rPr lang="en-US" sz="1200" dirty="0" err="1" smtClean="0"/>
                        <a:t>ICustomAttributeProvider</a:t>
                      </a:r>
                      <a:endParaRPr lang="en-US" sz="1200" b="1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Adjective</a:t>
                      </a:r>
                      <a:endParaRPr lang="en-US" sz="1200" b="1" dirty="0" smtClean="0">
                        <a:solidFill>
                          <a:srgbClr val="0066FF"/>
                        </a:solidFill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0066FF"/>
                          </a:solidFill>
                        </a:rPr>
                        <a:t>public interface </a:t>
                      </a:r>
                      <a:r>
                        <a:rPr lang="en-US" sz="1200" dirty="0" err="1" smtClean="0"/>
                        <a:t>IPersistable</a:t>
                      </a:r>
                      <a:endParaRPr lang="en-US" sz="1200" b="1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Use similar names when you define a class/interface pair where the class is a standard implementation of the interface. The names should differ only by the letter I prefix on the interface 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Interface definition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0066FF"/>
                          </a:solidFill>
                        </a:rPr>
                        <a:t>public interface </a:t>
                      </a:r>
                      <a:r>
                        <a:rPr lang="en-US" sz="1200" dirty="0" err="1" smtClean="0"/>
                        <a:t>IComponentProvider</a:t>
                      </a:r>
                      <a:endParaRPr lang="en-US" sz="1200" dirty="0" smtClean="0"/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}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rgbClr val="0066FF"/>
                        </a:solidFill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Interface implementation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0066FF"/>
                          </a:solidFill>
                        </a:rPr>
                        <a:t>public class </a:t>
                      </a:r>
                      <a:r>
                        <a:rPr lang="en-US" sz="1200" dirty="0" err="1" smtClean="0"/>
                        <a:t>ComponentProvider</a:t>
                      </a:r>
                      <a:r>
                        <a:rPr lang="en-US" sz="1200" dirty="0" smtClean="0"/>
                        <a:t> : </a:t>
                      </a:r>
                      <a:r>
                        <a:rPr lang="en-US" sz="1200" dirty="0" err="1" smtClean="0"/>
                        <a:t>IComponentProvider</a:t>
                      </a:r>
                      <a:endParaRPr lang="en-US" sz="1200" dirty="0" smtClean="0"/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}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Terminology and Definitions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2470"/>
              </p:ext>
            </p:extLst>
          </p:nvPr>
        </p:nvGraphicFramePr>
        <p:xfrm>
          <a:off x="310896" y="1444752"/>
          <a:ext cx="8503023" cy="507492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02224"/>
                <a:gridCol w="6400799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The following terminology is referenced throughout this document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Coloring &amp; Emphasis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66FF"/>
                          </a:solidFill>
                        </a:rPr>
                        <a:t>Blue</a:t>
                      </a:r>
                      <a:endParaRPr lang="en-US" sz="1600" dirty="0">
                        <a:solidFill>
                          <a:srgbClr val="0066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 colored </a:t>
                      </a: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blue</a:t>
                      </a:r>
                      <a:r>
                        <a:rPr lang="en-US" sz="1600" dirty="0" smtClean="0"/>
                        <a:t> indicates a C# keyword or .NET type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Bold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 with additional emphasis to make it stand-out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Keywords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Always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Emphasizes this rule must be enforced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Never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Emphasizes this action must not happen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Do Not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Emphasizes this action must not happen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Avoid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Emphasizes that the action should be prevented, but some exceptions may exist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Try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Emphasizes that the rule should be attempted whenever possible and appropriate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Example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Precedes text used to illustrate a rule or recommendation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Reason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Explains the thoughts and purpose behind a rule or recommendation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4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86293"/>
              </p:ext>
            </p:extLst>
          </p:nvPr>
        </p:nvGraphicFramePr>
        <p:xfrm>
          <a:off x="309282" y="1445409"/>
          <a:ext cx="8503920" cy="491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7"/>
                <a:gridCol w="6303833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Syntax and Usage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Identifier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Rules with example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Property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Do not include the parent class name within a property 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Example –</a:t>
                      </a:r>
                    </a:p>
                    <a:p>
                      <a:pPr lvl="1"/>
                      <a:r>
                        <a:rPr lang="en-US" sz="1400" b="1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Bad Code</a:t>
                      </a:r>
                    </a:p>
                    <a:p>
                      <a:pPr lvl="1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Customer.CustomerName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kern="1200" baseline="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Good Code</a:t>
                      </a:r>
                    </a:p>
                    <a:p>
                      <a:pPr lvl="1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Customer.Name</a:t>
                      </a:r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Property name should represent the entity it returns. Never prefix property names with “Get” or “Set”</a:t>
                      </a:r>
                    </a:p>
                    <a:p>
                      <a:pPr lvl="0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Consider creating a property with the same name as its underlying type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Example –</a:t>
                      </a:r>
                    </a:p>
                    <a:p>
                      <a:pPr lvl="1"/>
                      <a:r>
                        <a:rPr lang="en-US" sz="1400" b="1" dirty="0" smtClean="0">
                          <a:solidFill>
                            <a:srgbClr val="0066FF"/>
                          </a:solidFill>
                        </a:rPr>
                        <a:t>public string 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{ </a:t>
                      </a:r>
                      <a:r>
                        <a:rPr lang="en-US" sz="14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4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}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Field (</a:t>
                      </a: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public</a:t>
                      </a:r>
                      <a:r>
                        <a:rPr lang="en-US" sz="1600" b="1" dirty="0" smtClean="0"/>
                        <a:t>, </a:t>
                      </a: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protected</a:t>
                      </a:r>
                      <a:r>
                        <a:rPr lang="en-US" sz="1600" b="1" dirty="0" smtClean="0"/>
                        <a:t>, or </a:t>
                      </a: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internal</a:t>
                      </a:r>
                      <a:r>
                        <a:rPr lang="en-US" sz="1600" b="1" dirty="0" smtClean="0"/>
                        <a:t>)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Do not use abbreviated words such as </a:t>
                      </a:r>
                      <a:r>
                        <a:rPr lang="en-US" sz="1600" dirty="0" err="1" smtClean="0"/>
                        <a:t>num</a:t>
                      </a:r>
                      <a:r>
                        <a:rPr lang="en-US" sz="1600" dirty="0" smtClean="0"/>
                        <a:t> instead of number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Example –</a:t>
                      </a:r>
                    </a:p>
                    <a:p>
                      <a:pPr lvl="1"/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public string </a:t>
                      </a:r>
                      <a:r>
                        <a:rPr lang="en-US" sz="1600" dirty="0" smtClean="0"/>
                        <a:t>Name;</a:t>
                      </a:r>
                    </a:p>
                    <a:p>
                      <a:pPr lvl="1"/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protected </a:t>
                      </a:r>
                      <a:r>
                        <a:rPr lang="en-US" sz="1600" b="1" kern="120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ICollection</a:t>
                      </a:r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600" dirty="0" smtClean="0"/>
                        <a:t>Customer</a:t>
                      </a:r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600" dirty="0" smtClean="0"/>
                        <a:t>Customers;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213891"/>
              </p:ext>
            </p:extLst>
          </p:nvPr>
        </p:nvGraphicFramePr>
        <p:xfrm>
          <a:off x="309282" y="1445409"/>
          <a:ext cx="8503920" cy="442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7"/>
                <a:gridCol w="6303833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Syntax and Usage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Identifier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Rules with example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Field (</a:t>
                      </a: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public</a:t>
                      </a:r>
                      <a:r>
                        <a:rPr lang="en-US" sz="1600" b="1" dirty="0" smtClean="0"/>
                        <a:t>, </a:t>
                      </a: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protected</a:t>
                      </a:r>
                      <a:r>
                        <a:rPr lang="en-US" sz="1600" b="1" dirty="0" smtClean="0"/>
                        <a:t>, or </a:t>
                      </a: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internal</a:t>
                      </a:r>
                      <a:r>
                        <a:rPr lang="en-US" sz="1600" b="1" dirty="0" smtClean="0"/>
                        <a:t>)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Do not use abbreviated words such as </a:t>
                      </a:r>
                      <a:r>
                        <a:rPr lang="en-US" sz="1600" dirty="0" err="1" smtClean="0"/>
                        <a:t>num</a:t>
                      </a:r>
                      <a:r>
                        <a:rPr lang="en-US" sz="1600" dirty="0" smtClean="0"/>
                        <a:t> instead of number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Example –</a:t>
                      </a:r>
                    </a:p>
                    <a:p>
                      <a:pPr lvl="1"/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public string </a:t>
                      </a:r>
                      <a:r>
                        <a:rPr lang="en-US" sz="1600" dirty="0" smtClean="0"/>
                        <a:t>Name;</a:t>
                      </a:r>
                    </a:p>
                    <a:p>
                      <a:pPr lvl="1"/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protected </a:t>
                      </a:r>
                      <a:r>
                        <a:rPr lang="en-US" sz="1600" b="1" kern="120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ICollection</a:t>
                      </a:r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600" dirty="0" smtClean="0"/>
                        <a:t>Customer</a:t>
                      </a:r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600" dirty="0" smtClean="0"/>
                        <a:t>Customers;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Field (</a:t>
                      </a: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private</a:t>
                      </a:r>
                      <a:r>
                        <a:rPr lang="en-US" sz="1600" b="1" dirty="0" smtClean="0"/>
                        <a:t>)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</a:t>
                      </a:r>
                      <a:r>
                        <a:rPr lang="en-US" sz="1600" dirty="0" err="1" smtClean="0"/>
                        <a:t>cascal</a:t>
                      </a:r>
                      <a:r>
                        <a:rPr lang="en-US" sz="1600" dirty="0" smtClean="0"/>
                        <a:t> case suffix with underscore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Do not use abbreviated words such as </a:t>
                      </a:r>
                      <a:r>
                        <a:rPr lang="en-US" sz="1600" dirty="0" err="1" smtClean="0"/>
                        <a:t>num</a:t>
                      </a:r>
                      <a:r>
                        <a:rPr lang="en-US" sz="1600" dirty="0" smtClean="0"/>
                        <a:t> instead of number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Example –</a:t>
                      </a:r>
                    </a:p>
                    <a:p>
                      <a:pPr lvl="1"/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private string </a:t>
                      </a:r>
                      <a:r>
                        <a:rPr lang="en-US" sz="1600" dirty="0" smtClean="0"/>
                        <a:t>_name;</a:t>
                      </a:r>
                    </a:p>
                    <a:p>
                      <a:pPr lvl="1"/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sz="1600" b="1" kern="120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ICollection</a:t>
                      </a:r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600" dirty="0" smtClean="0"/>
                        <a:t>Customer</a:t>
                      </a:r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600" dirty="0" smtClean="0"/>
                        <a:t>_customers;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Constant/Static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Example –</a:t>
                      </a:r>
                    </a:p>
                    <a:p>
                      <a:pPr lvl="1"/>
                      <a:r>
                        <a:rPr lang="en-US" sz="1600" b="1" dirty="0" err="1" smtClean="0">
                          <a:solidFill>
                            <a:srgbClr val="0066FF"/>
                          </a:solidFill>
                        </a:rPr>
                        <a:t>const</a:t>
                      </a: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  </a:t>
                      </a:r>
                      <a:r>
                        <a:rPr lang="en-US" sz="1600" b="1" dirty="0" err="1" smtClean="0">
                          <a:solidFill>
                            <a:srgbClr val="0066FF"/>
                          </a:solidFill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DefaultFileSize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= 100;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static </a:t>
                      </a:r>
                      <a:r>
                        <a:rPr lang="en-US" sz="1600" b="1" kern="120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600" b="1" dirty="0" err="1" smtClean="0">
                          <a:solidFill>
                            <a:srgbClr val="0066FF"/>
                          </a:solidFill>
                        </a:rPr>
                        <a:t>nt</a:t>
                      </a:r>
                      <a:r>
                        <a:rPr lang="en-US" sz="1600" b="1" dirty="0" smtClean="0">
                          <a:solidFill>
                            <a:srgbClr val="0066FF"/>
                          </a:solidFill>
                        </a:rPr>
                        <a:t>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DefaultFileSize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= 100;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9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89785"/>
              </p:ext>
            </p:extLst>
          </p:nvPr>
        </p:nvGraphicFramePr>
        <p:xfrm>
          <a:off x="309282" y="1445409"/>
          <a:ext cx="8503920" cy="482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7"/>
                <a:gridCol w="6303833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Syntax and Usage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Identifier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Rules with example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 smtClean="0"/>
                        <a:t>Enum</a:t>
                      </a:r>
                      <a:r>
                        <a:rPr lang="en-US" sz="1600" b="1" dirty="0" smtClean="0"/>
                        <a:t> Type and options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Use Pascal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Do not use an </a:t>
                      </a:r>
                      <a:r>
                        <a:rPr lang="en-US" sz="1400" dirty="0" err="1" smtClean="0"/>
                        <a:t>Enum</a:t>
                      </a:r>
                      <a:r>
                        <a:rPr lang="en-US" sz="1400" dirty="0" smtClean="0"/>
                        <a:t> suffix/prefix on </a:t>
                      </a:r>
                      <a:r>
                        <a:rPr lang="en-US" sz="1400" dirty="0" err="1" smtClean="0"/>
                        <a:t>Enum</a:t>
                      </a:r>
                      <a:r>
                        <a:rPr lang="en-US" sz="1400" dirty="0" smtClean="0"/>
                        <a:t> type names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Always add the </a:t>
                      </a:r>
                      <a:r>
                        <a:rPr lang="en-US" sz="1400" dirty="0" err="1" smtClean="0"/>
                        <a:t>FlagsAttribute</a:t>
                      </a:r>
                      <a:r>
                        <a:rPr lang="en-US" sz="1400" dirty="0" smtClean="0"/>
                        <a:t> to a bit field </a:t>
                      </a:r>
                      <a:r>
                        <a:rPr lang="en-US" sz="1400" dirty="0" err="1" smtClean="0"/>
                        <a:t>Enum</a:t>
                      </a:r>
                      <a:r>
                        <a:rPr lang="en-US" sz="1400" dirty="0" smtClean="0"/>
                        <a:t> type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Use a singular name for most </a:t>
                      </a:r>
                      <a:r>
                        <a:rPr lang="en-US" sz="1400" dirty="0" err="1" smtClean="0"/>
                        <a:t>Enum</a:t>
                      </a:r>
                      <a:r>
                        <a:rPr lang="en-US" sz="1400" dirty="0" smtClean="0"/>
                        <a:t> types, but use a plural name for </a:t>
                      </a:r>
                      <a:r>
                        <a:rPr lang="en-US" sz="1400" dirty="0" err="1" smtClean="0"/>
                        <a:t>Enum</a:t>
                      </a:r>
                      <a:endParaRPr lang="en-US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Example –</a:t>
                      </a:r>
                    </a:p>
                    <a:p>
                      <a:pPr lvl="1"/>
                      <a:r>
                        <a:rPr lang="en-US" sz="1600" b="1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Bad Code</a:t>
                      </a:r>
                    </a:p>
                    <a:p>
                      <a:pPr lvl="1"/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sz="16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ColorsEnum</a:t>
                      </a:r>
                      <a:endParaRPr lang="en-US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2"/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RedColor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lvl="2"/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BlueColor</a:t>
                      </a:r>
                      <a:endParaRPr lang="en-US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1"/>
                      <a:r>
                        <a:rPr lang="en-US" sz="1600" b="1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Good Code</a:t>
                      </a:r>
                    </a:p>
                    <a:p>
                      <a:pPr lvl="1"/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sz="16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Colors</a:t>
                      </a:r>
                    </a:p>
                    <a:p>
                      <a:pPr lvl="1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2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Red,</a:t>
                      </a:r>
                    </a:p>
                    <a:p>
                      <a:pPr lvl="2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Blue</a:t>
                      </a:r>
                    </a:p>
                    <a:p>
                      <a:pPr lvl="1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83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84343"/>
              </p:ext>
            </p:extLst>
          </p:nvPr>
        </p:nvGraphicFramePr>
        <p:xfrm>
          <a:off x="309282" y="1445409"/>
          <a:ext cx="8503920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7"/>
                <a:gridCol w="6303833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Syntax and Usage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Identifier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Rules with example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Method Parameters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Use Camel Case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Use descriptive parameter names which describe parameters meaning rather than its type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Do not prefix parameter names with Hungarian type notations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Avoid</a:t>
                      </a:r>
                      <a:r>
                        <a:rPr lang="en-US" sz="1200" baseline="0" dirty="0" smtClean="0"/>
                        <a:t> excess parameters. That is, if a method has more than 3 parameters try making it as class or structure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Example –</a:t>
                      </a:r>
                    </a:p>
                    <a:p>
                      <a:pPr lvl="1"/>
                      <a:r>
                        <a:rPr lang="en-US" sz="1200" b="1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Bad Code</a:t>
                      </a:r>
                    </a:p>
                    <a:p>
                      <a:pPr lvl="1"/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Patient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GetPatientDemographic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Guid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patientID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socialSecurityNumber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dateOfBirth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dateOfVisit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diagnosticCode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Guid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providerID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1"/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{…}</a:t>
                      </a:r>
                    </a:p>
                    <a:p>
                      <a:pPr lvl="1"/>
                      <a:endParaRPr lang="en-US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en-US" sz="1200" b="1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Good Code</a:t>
                      </a:r>
                    </a:p>
                    <a:p>
                      <a:pPr lvl="1"/>
                      <a:r>
                        <a:rPr lang="en-US" sz="1200" b="1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Public class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PatientDemographicFilter</a:t>
                      </a:r>
                      <a:endParaRPr lang="en-US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2"/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sz="12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Guid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patientID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 get; set; }</a:t>
                      </a:r>
                    </a:p>
                    <a:p>
                      <a:pPr lvl="2"/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string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socialSecurityNumber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 get; set; }</a:t>
                      </a:r>
                    </a:p>
                    <a:p>
                      <a:pPr lvl="2"/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sz="12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dateOfBirth</a:t>
                      </a:r>
                      <a:endParaRPr lang="en-US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2"/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sz="12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dateOfVisit</a:t>
                      </a:r>
                      <a:endParaRPr lang="en-US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2"/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string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diagnosticCode</a:t>
                      </a:r>
                      <a:endParaRPr lang="en-US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2"/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sz="12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Guid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providerID</a:t>
                      </a:r>
                      <a:endParaRPr lang="en-US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200" b="1" i="0" u="none" strike="noStrike" kern="1200" baseline="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en-US" sz="12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Patient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GetPatientDemographic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1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PatientDemographicFilter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filter)</a:t>
                      </a:r>
                    </a:p>
                    <a:p>
                      <a:pPr lvl="1"/>
                      <a:r>
                        <a:rPr 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{…}</a:t>
                      </a:r>
                      <a:endParaRPr lang="en-US" sz="1200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3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051131"/>
              </p:ext>
            </p:extLst>
          </p:nvPr>
        </p:nvGraphicFramePr>
        <p:xfrm>
          <a:off x="309282" y="1445409"/>
          <a:ext cx="8503920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DO`s</a:t>
                      </a:r>
                      <a:r>
                        <a:rPr lang="en-US" sz="1400" baseline="0" dirty="0" smtClean="0"/>
                        <a:t> and DON`Ts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Always</a:t>
                      </a:r>
                      <a:r>
                        <a:rPr lang="en-US" sz="1400" dirty="0" smtClean="0"/>
                        <a:t> use camel Case or Pascal Case names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Avoid </a:t>
                      </a:r>
                      <a:r>
                        <a:rPr lang="en-US" sz="1400" dirty="0" smtClean="0"/>
                        <a:t>ALL CAPS and all lowercase names. Single lowercase words or 2/3 letters are acceptable. Any Abbreviations must be widely known and accepted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Avoid </a:t>
                      </a:r>
                      <a:r>
                        <a:rPr lang="en-US" sz="1400" dirty="0" smtClean="0"/>
                        <a:t>abbreviations longer than 3 characters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Do Not</a:t>
                      </a:r>
                      <a:r>
                        <a:rPr lang="en-US" sz="1400" dirty="0" smtClean="0"/>
                        <a:t> create declarations of the same type (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namespace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class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method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property</a:t>
                      </a:r>
                      <a:r>
                        <a:rPr lang="en-US" sz="1400" dirty="0" smtClean="0"/>
                        <a:t>, field, or parameter) and access modifier (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protected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public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private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smtClean="0">
                          <a:solidFill>
                            <a:srgbClr val="0066FF"/>
                          </a:solidFill>
                        </a:rPr>
                        <a:t>internal</a:t>
                      </a:r>
                      <a:r>
                        <a:rPr lang="en-US" sz="1400" dirty="0" smtClean="0"/>
                        <a:t>) that vary only by capitalization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Do Not</a:t>
                      </a:r>
                      <a:r>
                        <a:rPr lang="en-US" sz="1400" dirty="0" smtClean="0"/>
                        <a:t> use names that begin with a numeric character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Do </a:t>
                      </a:r>
                      <a:r>
                        <a:rPr lang="en-US" sz="1400" dirty="0" smtClean="0"/>
                        <a:t>add numeric suffixes to identifier names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Always </a:t>
                      </a:r>
                      <a:r>
                        <a:rPr lang="en-US" sz="1400" dirty="0" smtClean="0"/>
                        <a:t>choose meaningful and specific names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Variables and Properties should describe an entity not the type or size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Do Not</a:t>
                      </a:r>
                      <a:r>
                        <a:rPr lang="en-US" sz="1400" dirty="0" smtClean="0"/>
                        <a:t> use Hungarian Notation</a:t>
                      </a:r>
                    </a:p>
                    <a:p>
                      <a:pPr lvl="1"/>
                      <a:r>
                        <a:rPr lang="en-US" sz="1400" b="1" dirty="0" smtClean="0"/>
                        <a:t>Example</a:t>
                      </a:r>
                      <a:r>
                        <a:rPr lang="en-US" sz="1400" b="1" baseline="0" dirty="0" smtClean="0"/>
                        <a:t> – </a:t>
                      </a:r>
                    </a:p>
                    <a:p>
                      <a:pPr lvl="1"/>
                      <a:r>
                        <a:rPr lang="en-US" sz="1400" b="0" u="sng" baseline="0" dirty="0" smtClean="0"/>
                        <a:t>Bad Code: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string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strName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; or </a:t>
                      </a:r>
                      <a:r>
                        <a:rPr lang="en-US" sz="1400" dirty="0" err="1" smtClean="0">
                          <a:solidFill>
                            <a:srgbClr val="0000FF"/>
                          </a:solidFill>
                          <a:latin typeface="Consolas"/>
                        </a:rPr>
                        <a:t>int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iCount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; or User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objUser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; or User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userObject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;</a:t>
                      </a:r>
                      <a:endParaRPr lang="en-US" sz="1400" b="1" dirty="0">
                        <a:solidFill>
                          <a:schemeClr val="dk1"/>
                        </a:solidFill>
                        <a:latin typeface="+mn-lt"/>
                      </a:endParaRPr>
                    </a:p>
                    <a:p>
                      <a:pPr lvl="1"/>
                      <a:r>
                        <a:rPr lang="en-US" sz="1400" b="0" u="sng" baseline="0" dirty="0" smtClean="0"/>
                        <a:t>Good Code: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string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name; or </a:t>
                      </a:r>
                      <a:r>
                        <a:rPr lang="en-US" sz="1400" dirty="0" err="1" smtClean="0">
                          <a:solidFill>
                            <a:srgbClr val="0000FF"/>
                          </a:solidFill>
                          <a:latin typeface="Consolas"/>
                        </a:rPr>
                        <a:t>int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count; or User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userModel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;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94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11366"/>
              </p:ext>
            </p:extLst>
          </p:nvPr>
        </p:nvGraphicFramePr>
        <p:xfrm>
          <a:off x="309282" y="1445409"/>
          <a:ext cx="8503920" cy="43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DO`s</a:t>
                      </a:r>
                      <a:r>
                        <a:rPr lang="en-US" sz="1800" baseline="0" dirty="0" smtClean="0"/>
                        <a:t> and DON`Ts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Avoid </a:t>
                      </a:r>
                      <a:r>
                        <a:rPr lang="en-US" sz="1600" dirty="0" smtClean="0"/>
                        <a:t>using abbreviations unless the full name is excessive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Do Not </a:t>
                      </a:r>
                      <a:r>
                        <a:rPr lang="en-US" sz="1600" dirty="0" smtClean="0"/>
                        <a:t>use C# reserved words as names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Avoid </a:t>
                      </a:r>
                      <a:r>
                        <a:rPr lang="en-US" sz="1600" dirty="0" smtClean="0"/>
                        <a:t>naming conflicts with existing .NET Framework namespaces, or types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Avoid </a:t>
                      </a:r>
                      <a:r>
                        <a:rPr lang="en-US" sz="1600" dirty="0" smtClean="0"/>
                        <a:t>adding redundant or meaningless prefixes and suffixes to identifiers</a:t>
                      </a:r>
                    </a:p>
                    <a:p>
                      <a:pPr marL="457200" lvl="1" indent="0">
                        <a:buFont typeface="Wingdings" panose="05000000000000000000" pitchFamily="2" charset="2"/>
                        <a:buNone/>
                      </a:pPr>
                      <a:r>
                        <a:rPr lang="en-US" b="1" dirty="0" smtClean="0"/>
                        <a:t>Example – </a:t>
                      </a:r>
                    </a:p>
                    <a:p>
                      <a:pPr lvl="2"/>
                      <a:r>
                        <a:rPr lang="en-US" sz="1800" b="1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Bad Code</a:t>
                      </a:r>
                    </a:p>
                    <a:p>
                      <a:pPr lvl="2"/>
                      <a:r>
                        <a:rPr lang="en-US" sz="18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sz="18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18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ColorsEnum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lvl="2"/>
                      <a:r>
                        <a:rPr lang="en-US" sz="18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class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CVehicle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lvl="2"/>
                      <a:r>
                        <a:rPr lang="en-US" sz="18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sz="1800" b="1" i="0" u="none" strike="noStrike" kern="1200" baseline="0" dirty="0" err="1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sz="18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RectangleStruct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b="1" dirty="0" smtClean="0"/>
                        <a:t>Do Not </a:t>
                      </a:r>
                      <a:r>
                        <a:rPr lang="en-US" dirty="0" smtClean="0"/>
                        <a:t>include the parent class name within a property name</a:t>
                      </a:r>
                    </a:p>
                    <a:p>
                      <a:pPr marL="457200" lvl="1" indent="0">
                        <a:buFont typeface="Wingdings" panose="05000000000000000000" pitchFamily="2" charset="2"/>
                        <a:buNone/>
                      </a:pPr>
                      <a:r>
                        <a:rPr lang="en-US" b="1" dirty="0" smtClean="0"/>
                        <a:t>Example – </a:t>
                      </a:r>
                    </a:p>
                    <a:p>
                      <a:pPr lvl="2"/>
                      <a:r>
                        <a:rPr lang="en-US" sz="1800" b="0" u="sng" baseline="0" dirty="0" smtClean="0"/>
                        <a:t>Bad Code: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Customer.CustomerName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lvl="2"/>
                      <a:r>
                        <a:rPr lang="en-US" sz="1800" b="0" u="sng" baseline="0" dirty="0" smtClean="0"/>
                        <a:t>Good Code: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Customer.Name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07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Naming Conventions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63371"/>
              </p:ext>
            </p:extLst>
          </p:nvPr>
        </p:nvGraphicFramePr>
        <p:xfrm>
          <a:off x="309282" y="1445409"/>
          <a:ext cx="850392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DO`s</a:t>
                      </a:r>
                      <a:r>
                        <a:rPr lang="en-US" sz="1800" baseline="0" dirty="0" smtClean="0"/>
                        <a:t> and DON`Ts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Try to prefix Boolean variables and properties with “</a:t>
                      </a:r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en-US" sz="1600" dirty="0" smtClean="0"/>
                        <a:t>”, “</a:t>
                      </a:r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n-US" sz="1600" dirty="0" smtClean="0"/>
                        <a:t>” or “</a:t>
                      </a:r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Has</a:t>
                      </a:r>
                      <a:r>
                        <a:rPr lang="en-US" sz="1600" dirty="0" smtClean="0"/>
                        <a:t>” or </a:t>
                      </a:r>
                      <a:r>
                        <a:rPr lang="en-US" sz="1600" dirty="0" err="1" smtClean="0"/>
                        <a:t>sufix</a:t>
                      </a:r>
                      <a:r>
                        <a:rPr lang="en-US" sz="1600" dirty="0" smtClean="0"/>
                        <a:t> “</a:t>
                      </a:r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Exists</a:t>
                      </a:r>
                      <a:r>
                        <a:rPr lang="en-US" sz="1600" dirty="0" smtClean="0"/>
                        <a:t>”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Append computational qualifiers to variable names like </a:t>
                      </a:r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Average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r>
                        <a:rPr lang="en-US" sz="1600" dirty="0" smtClean="0"/>
                        <a:t>, and </a:t>
                      </a:r>
                      <a:r>
                        <a:rPr lang="en-US" sz="1600" b="1" i="0" u="none" strike="noStrike" kern="1200" baseline="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Max</a:t>
                      </a:r>
                      <a:r>
                        <a:rPr lang="en-US" sz="1600" dirty="0" smtClean="0"/>
                        <a:t> where appropriate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10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 and Formatting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61042"/>
              </p:ext>
            </p:extLst>
          </p:nvPr>
        </p:nvGraphicFramePr>
        <p:xfrm>
          <a:off x="336176" y="1470212"/>
          <a:ext cx="8503023" cy="301752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503023"/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Coding style causes the most inconsistency and controversy between developers. Each developer has a preference, and rarely are two the same. However, consistent layout, format, and organization are key to creating maintainable code. The following sections describe the preferred way to implement C# source code in order to create readable, clear, and consistent code that is easy to understand and maintain. </a:t>
                      </a:r>
                      <a:r>
                        <a:rPr lang="en-US" sz="2400" b="1" dirty="0" smtClean="0"/>
                        <a:t>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8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 and Formatting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35204"/>
              </p:ext>
            </p:extLst>
          </p:nvPr>
        </p:nvGraphicFramePr>
        <p:xfrm>
          <a:off x="309282" y="1445409"/>
          <a:ext cx="8503920" cy="465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Formatting – General Guidelines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Avoid having multiple namespaces in the same file. Never declare more than 1 namespace per file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Avoid putting multiple classes in the same file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Always place curly braces ({ and }) on a new line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Always use curly braces ({ and }) in conditional statements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Always use a Tab &amp; Indention size of 4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Declare each variable independently – not in the same statement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Avoid files with more than 500 lines (excluding machine-generated code)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Avoid method with more than 25 lines. Consider re-factoring the method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Avoid method with more than 5 arguments. Use structures for passing multiple arguments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Avoid Line not which exceeds 120 characters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Place namespace “using” statements together at the top of file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86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 and Formatting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077670"/>
              </p:ext>
            </p:extLst>
          </p:nvPr>
        </p:nvGraphicFramePr>
        <p:xfrm>
          <a:off x="309282" y="1445409"/>
          <a:ext cx="850392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Formatting – General Guidelines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Remove unused</a:t>
                      </a:r>
                      <a:r>
                        <a:rPr lang="en-US" sz="1600" b="0" baseline="0" dirty="0" smtClean="0"/>
                        <a:t> “</a:t>
                      </a:r>
                      <a:r>
                        <a:rPr lang="en-US" sz="1600" b="0" dirty="0" smtClean="0"/>
                        <a:t>using</a:t>
                      </a:r>
                      <a:r>
                        <a:rPr lang="en-US" sz="1600" b="0" baseline="0" dirty="0" smtClean="0"/>
                        <a:t>”</a:t>
                      </a:r>
                      <a:r>
                        <a:rPr lang="en-US" sz="1600" b="0" dirty="0" smtClean="0"/>
                        <a:t> statements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b="0" dirty="0" smtClean="0"/>
                        <a:t>Group internal class implementation by type in the following order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dirty="0" smtClean="0"/>
                        <a:t>Member variables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dirty="0" smtClean="0"/>
                        <a:t>Constructors &amp; Finalizers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dirty="0" smtClean="0"/>
                        <a:t>Nested </a:t>
                      </a:r>
                      <a:r>
                        <a:rPr lang="en-US" sz="1600" b="0" dirty="0" err="1" smtClean="0"/>
                        <a:t>Enums</a:t>
                      </a:r>
                      <a:r>
                        <a:rPr lang="en-US" sz="1600" b="0" dirty="0" smtClean="0"/>
                        <a:t>, </a:t>
                      </a:r>
                      <a:r>
                        <a:rPr lang="en-US" sz="1600" b="0" dirty="0" err="1" smtClean="0"/>
                        <a:t>Structs</a:t>
                      </a:r>
                      <a:r>
                        <a:rPr lang="en-US" sz="1600" b="0" dirty="0" smtClean="0"/>
                        <a:t>, and Classes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dirty="0" smtClean="0"/>
                        <a:t>Properties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dirty="0" smtClean="0"/>
                        <a:t>Methods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b="0" dirty="0" smtClean="0"/>
                        <a:t>Sequence declarations within type groups based upon access modifier and visibility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dirty="0" smtClean="0"/>
                        <a:t>Public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dirty="0" smtClean="0"/>
                        <a:t>Protected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dirty="0" smtClean="0"/>
                        <a:t>Internal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dirty="0" smtClean="0"/>
                        <a:t>Private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b="0" dirty="0" smtClean="0"/>
                        <a:t>Segregate interface Implementation by using #region statements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57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457201" y="2819400"/>
            <a:ext cx="8223249" cy="57390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Design/Implementation Rules – C#</a:t>
            </a:r>
            <a:endParaRPr lang="en-US" sz="2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88420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 and Formatting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15218"/>
              </p:ext>
            </p:extLst>
          </p:nvPr>
        </p:nvGraphicFramePr>
        <p:xfrm>
          <a:off x="309282" y="1445409"/>
          <a:ext cx="8503920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Formatting – General Guidelines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Only declare related attribute declarations on a single line, otherwise stack each attribute as a separate declaration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–</a:t>
                      </a:r>
                    </a:p>
                    <a:p>
                      <a:pPr lvl="2"/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Bad Code</a:t>
                      </a:r>
                    </a:p>
                    <a:p>
                      <a:pPr lvl="2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Attrbute1</a:t>
                      </a: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Attrbute2</a:t>
                      </a: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Attrbute3</a:t>
                      </a: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lvl="2"/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class </a:t>
                      </a:r>
                      <a:r>
                        <a:rPr lang="en-US" sz="16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MyClass</a:t>
                      </a:r>
                      <a:endParaRPr lang="en-US" sz="16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2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{…} </a:t>
                      </a:r>
                    </a:p>
                    <a:p>
                      <a:pPr lvl="2"/>
                      <a:endParaRPr lang="en-US" sz="16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Good Code</a:t>
                      </a:r>
                    </a:p>
                    <a:p>
                      <a:pPr lvl="2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Attrbute1</a:t>
                      </a: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RelatedAttribute2</a:t>
                      </a: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lvl="2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Attrbute3</a:t>
                      </a: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lvl="2"/>
                      <a:r>
                        <a:rPr lang="en-US" sz="1600" b="1" kern="1200" dirty="0" smtClean="0">
                          <a:solidFill>
                            <a:srgbClr val="0066FF"/>
                          </a:solidFill>
                          <a:latin typeface="+mn-lt"/>
                          <a:ea typeface="+mn-ea"/>
                          <a:cs typeface="+mn-cs"/>
                        </a:rPr>
                        <a:t>public class</a:t>
                      </a: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MyClass</a:t>
                      </a:r>
                      <a:endParaRPr lang="en-US" sz="16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{…}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38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 and Formatting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23709"/>
              </p:ext>
            </p:extLst>
          </p:nvPr>
        </p:nvGraphicFramePr>
        <p:xfrm>
          <a:off x="309282" y="1445409"/>
          <a:ext cx="8503920" cy="497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 and Embedded</a:t>
                      </a:r>
                      <a:r>
                        <a:rPr lang="en-US" baseline="0" dirty="0" smtClean="0"/>
                        <a:t> Documentation</a:t>
                      </a:r>
                      <a:r>
                        <a:rPr lang="en-US" sz="1800" dirty="0" smtClean="0"/>
                        <a:t> –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Guidelines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comments should be written in the same language (English), spell checked, be grammatically correct, and should contain appropriate punctuation</a:t>
                      </a:r>
                      <a:endParaRPr lang="en-US" sz="16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</a:t>
                      </a: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 never </a:t>
                      </a: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… */</a:t>
                      </a:r>
                      <a:endParaRPr lang="en-US" sz="16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“flowerbox” the comment block like below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–</a:t>
                      </a:r>
                    </a:p>
                    <a:p>
                      <a:pPr lvl="2"/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*********************************</a:t>
                      </a:r>
                    </a:p>
                    <a:p>
                      <a:pPr lvl="2"/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Bad Comment</a:t>
                      </a:r>
                      <a:r>
                        <a:rPr lang="en-US" sz="1600" b="1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Block</a:t>
                      </a:r>
                      <a:endParaRPr lang="en-US" sz="1600" b="1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*********************************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file shall contain a header a block and header block must consist of a #region block containing the copyright statement and the name of the file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#region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Copyright LogixHealth 2019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rights are reserved. Reproduction or transmission in whole or in part, in any form or by any means,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electronic, mechanical or otherwise, is prohibited without the prior written consent of the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copyright owner.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Filename: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CodeAdministration.cs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sz="1400" b="1" kern="1200" dirty="0" err="1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endregion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51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 and Formatting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683756"/>
              </p:ext>
            </p:extLst>
          </p:nvPr>
        </p:nvGraphicFramePr>
        <p:xfrm>
          <a:off x="309282" y="1445409"/>
          <a:ext cx="8503920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Comments and Embedded</a:t>
                      </a:r>
                      <a:r>
                        <a:rPr lang="en-US" sz="1200" baseline="0" dirty="0" smtClean="0"/>
                        <a:t> Documentation</a:t>
                      </a:r>
                      <a:r>
                        <a:rPr lang="en-US" sz="1200" dirty="0" smtClean="0"/>
                        <a:t> –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Guidelines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inline comments to explain assumptions, algorithms insight, and known issues</a:t>
                      </a:r>
                      <a:endParaRPr lang="en-US" sz="12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Avoid comments that explain the obvious. Code should be self-explanatory</a:t>
                      </a:r>
                      <a:endParaRPr lang="en-US" sz="12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use comments for bad code to say “fix this code” – otherwise remove, or rewrite the code</a:t>
                      </a:r>
                      <a:endParaRPr lang="en-US" sz="12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prevent recurring problems, always use comments on bug fixes and workaround code, especially in a team environment. When writing comments for bug fixes, use the following format near the code being modified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–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Bug Fix: Short description of the bug and bug number if available</a:t>
                      </a:r>
                      <a:endParaRPr lang="en-US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Include comments using Task-List keyword flags to allow comment-filtering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–</a:t>
                      </a:r>
                    </a:p>
                    <a:p>
                      <a:pPr lvl="1"/>
                      <a:r>
                        <a:rPr lang="en-US" sz="12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TODO: Place Database Code Here</a:t>
                      </a:r>
                    </a:p>
                    <a:p>
                      <a:pPr lvl="1"/>
                      <a:r>
                        <a:rPr lang="en-US" sz="12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UNDONE: Removed P\Invoke Call due to errors</a:t>
                      </a:r>
                    </a:p>
                    <a:p>
                      <a:pPr lvl="1"/>
                      <a:r>
                        <a:rPr lang="en-US" sz="12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HACK: Temporary fix until able to re-factor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XML tags for documenting all public, protected and internal declarations. Using these tags allows IntelliSense to provide useful details while using the types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Always include &lt;</a:t>
                      </a:r>
                      <a:r>
                        <a:rPr lang="en-US" sz="1200" b="1" kern="1200" dirty="0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comments. Include &lt;</a:t>
                      </a:r>
                      <a:r>
                        <a:rPr lang="en-US" sz="1200" b="1" kern="1200" dirty="0" err="1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&gt;, &lt;</a:t>
                      </a:r>
                      <a:r>
                        <a:rPr lang="en-US" sz="1200" b="1" kern="1200" dirty="0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&gt;, and &lt;</a:t>
                      </a:r>
                      <a:r>
                        <a:rPr lang="en-US" sz="1200" b="1" kern="1200" dirty="0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exception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comment where applicable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 &lt;</a:t>
                      </a:r>
                      <a:r>
                        <a:rPr lang="en-US" sz="1200" b="1" kern="1200" dirty="0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</a:t>
                      </a:r>
                      <a:r>
                        <a:rPr lang="en-US" sz="1200" b="1" kern="1200" dirty="0" err="1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cref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=""/&gt; and &lt;</a:t>
                      </a:r>
                      <a:r>
                        <a:rPr lang="en-US" sz="1200" b="1" kern="1200" dirty="0" err="1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seeAlso</a:t>
                      </a:r>
                      <a:r>
                        <a:rPr lang="en-US" sz="1200" b="1" kern="1200" dirty="0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 err="1" smtClean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cref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=""/&gt; where possible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72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Design/Implementation Rules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694985"/>
              </p:ext>
            </p:extLst>
          </p:nvPr>
        </p:nvGraphicFramePr>
        <p:xfrm>
          <a:off x="309282" y="1447800"/>
          <a:ext cx="8503920" cy="46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DO`s and DON`Ts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 smtClean="0"/>
                        <a:t>Implement or Design a module/class which should have responsibility over a single part of the functionality provided/consumed by the application and that responsibility should be entirely encapsulated by it. (Single Responsibility Principle)</a:t>
                      </a:r>
                    </a:p>
                    <a:p>
                      <a:pPr lvl="1"/>
                      <a:r>
                        <a:rPr lang="en-US" sz="1400" dirty="0" smtClean="0"/>
                        <a:t>Example – Consider this</a:t>
                      </a:r>
                      <a:r>
                        <a:rPr lang="en-US" sz="1400" baseline="0" dirty="0" smtClean="0"/>
                        <a:t> class </a:t>
                      </a:r>
                      <a:r>
                        <a:rPr lang="en-US" sz="1400" dirty="0" smtClean="0"/>
                        <a:t>which has Actions/Methods related</a:t>
                      </a:r>
                      <a:r>
                        <a:rPr lang="en-US" sz="1400" baseline="0" dirty="0" smtClean="0"/>
                        <a:t> to Carriers, Financial Class and Chart Status</a:t>
                      </a:r>
                      <a:endParaRPr lang="en-US" sz="1400" dirty="0" smtClean="0"/>
                    </a:p>
                    <a:p>
                      <a:pPr lvl="2"/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public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class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2B91AF"/>
                          </a:solidFill>
                          <a:latin typeface="Consolas"/>
                        </a:rPr>
                        <a:t>MasterDictionariesController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: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BaseController</a:t>
                      </a:r>
                      <a:endParaRPr lang="en-US" sz="10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pPr lvl="2"/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{</a:t>
                      </a:r>
                    </a:p>
                    <a:p>
                      <a:pPr lvl="3"/>
                      <a:r>
                        <a:rPr lang="en-US" sz="10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#region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Carriers</a:t>
                      </a:r>
                    </a:p>
                    <a:p>
                      <a:pPr lvl="4"/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public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ActionResult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MdCarriersView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(</a:t>
                      </a:r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...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) { }</a:t>
                      </a:r>
                    </a:p>
                    <a:p>
                      <a:pPr lvl="4"/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public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void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GetMdCarriersExcelExport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(</a:t>
                      </a:r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...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) { }</a:t>
                      </a:r>
                    </a:p>
                    <a:p>
                      <a:pPr lvl="4"/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public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ActionResult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MdCarriersCrud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(</a:t>
                      </a:r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...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) { }</a:t>
                      </a:r>
                    </a:p>
                    <a:p>
                      <a:pPr lvl="3"/>
                      <a:r>
                        <a:rPr lang="en-US" sz="10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#</a:t>
                      </a:r>
                      <a:r>
                        <a:rPr lang="en-US" sz="1000" dirty="0" err="1" smtClean="0">
                          <a:solidFill>
                            <a:srgbClr val="808080"/>
                          </a:solidFill>
                          <a:latin typeface="Consolas"/>
                        </a:rPr>
                        <a:t>endregion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Carriers</a:t>
                      </a:r>
                    </a:p>
                    <a:p>
                      <a:pPr lvl="2"/>
                      <a:endParaRPr lang="en-US" sz="10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pPr lvl="3"/>
                      <a:r>
                        <a:rPr lang="en-US" sz="10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#region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Financial Class</a:t>
                      </a:r>
                    </a:p>
                    <a:p>
                      <a:pPr lvl="4"/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public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ActionResult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SaveMdFinancialClass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(</a:t>
                      </a:r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...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) { }</a:t>
                      </a:r>
                    </a:p>
                    <a:p>
                      <a:pPr lvl="4"/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public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ActionResult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CheckDuplicateMdFinancialClass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(</a:t>
                      </a:r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...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) { }</a:t>
                      </a:r>
                    </a:p>
                    <a:p>
                      <a:pPr lvl="3"/>
                      <a:r>
                        <a:rPr lang="en-US" sz="10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#</a:t>
                      </a:r>
                      <a:r>
                        <a:rPr lang="en-US" sz="1000" dirty="0" err="1" smtClean="0">
                          <a:solidFill>
                            <a:srgbClr val="808080"/>
                          </a:solidFill>
                          <a:latin typeface="Consolas"/>
                        </a:rPr>
                        <a:t>endregion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Financial Class</a:t>
                      </a:r>
                    </a:p>
                    <a:p>
                      <a:pPr lvl="2"/>
                      <a:endParaRPr lang="en-US" sz="10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pPr lvl="3"/>
                      <a:r>
                        <a:rPr lang="en-US" sz="10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#region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Chart Status</a:t>
                      </a:r>
                    </a:p>
                    <a:p>
                      <a:pPr lvl="4"/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public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JsonResult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GetMdChartStatusListByName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(</a:t>
                      </a:r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...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) { }</a:t>
                      </a:r>
                    </a:p>
                    <a:p>
                      <a:pPr lvl="4"/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public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ActionResult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GetMdChartStatusBySortOrder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(</a:t>
                      </a:r>
                      <a:r>
                        <a:rPr lang="en-US" sz="10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...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) { }</a:t>
                      </a:r>
                    </a:p>
                    <a:p>
                      <a:pPr lvl="3"/>
                      <a:r>
                        <a:rPr lang="en-US" sz="10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#</a:t>
                      </a:r>
                      <a:r>
                        <a:rPr lang="en-US" sz="1000" dirty="0" err="1" smtClean="0">
                          <a:solidFill>
                            <a:srgbClr val="808080"/>
                          </a:solidFill>
                          <a:latin typeface="Consolas"/>
                        </a:rPr>
                        <a:t>endregion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Chart Status</a:t>
                      </a:r>
                    </a:p>
                    <a:p>
                      <a:pPr lvl="2"/>
                      <a:r>
                        <a:rPr lang="en-US" sz="1000" dirty="0" smtClean="0"/>
                        <a:t>}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above implementation can be split into multiple class/module based on the feature/functionality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Advantage it`s easy to scale-out the application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91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Design/Implementation Rules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439065"/>
              </p:ext>
            </p:extLst>
          </p:nvPr>
        </p:nvGraphicFramePr>
        <p:xfrm>
          <a:off x="309282" y="1447800"/>
          <a:ext cx="8503920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DO`s and DON`Ts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Always segregate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Business Classes with Interfaces (Interface Segregation Principle) with respective functionalities. So that, no client code are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forced to use an interface which is irrelevant to it.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not implement any tightly coupled code. Instead use Dependency Inversion Principle (Dependency Injection)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create PUBLIC CONSTRUCTOR for abstract types/classes. B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ecause you cannot create instances of abstract types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create empty interfaces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Avoid excessive parameters on methods (maximum 3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4 parameters)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Instead create a type and use as parameter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Avoid out parameters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catch general exception types. Catching generic exception types can hide run-time problems from the library user, and can complicate debugging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84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Design/Implementation Rules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13024"/>
              </p:ext>
            </p:extLst>
          </p:nvPr>
        </p:nvGraphicFramePr>
        <p:xfrm>
          <a:off x="309282" y="1447800"/>
          <a:ext cx="8503920" cy="46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DO`s and DON`Ts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expose generic lists. Do not expose 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in object models. Use 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&gt;, </a:t>
                      </a:r>
                      <a:r>
                        <a:rPr lang="en-US" sz="1800" kern="12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ReadOnlyCollection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or </a:t>
                      </a:r>
                      <a:r>
                        <a:rPr lang="en-US" sz="1800" kern="12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KeyedCollection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instead. 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is meant to be used from implementation, not in object model API. 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is optimized for performance at the cost of long term versioning. For example, if you return 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to the client code, you will not ever be able to receive notifications when client code modifies the collection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pass types by reference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 </a:t>
                      </a:r>
                      <a:r>
                        <a:rPr lang="en-US" sz="1800" kern="12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IDisposable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correctly. All </a:t>
                      </a:r>
                      <a:r>
                        <a:rPr lang="en-US" sz="1800" kern="12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IDisposable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types should implement the Dispose pattern correctly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not explicitly raise exceptions from unexpected locations. There are some methods, such as Equals and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GetHashCode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which users do not expect to raise exceptions. Therefore calls to these methods are not commonly wrapped in try catch blocks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Write-only properties usually indicate a flawed design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Design/Implementation Rules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46897"/>
              </p:ext>
            </p:extLst>
          </p:nvPr>
        </p:nvGraphicFramePr>
        <p:xfrm>
          <a:off x="309282" y="1447800"/>
          <a:ext cx="8503920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DO`s and DON`Ts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800" kern="12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ObsoleteAttribute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.Message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property provides the text message displayed when an obsolete type or member is compiled. This message should provide information on the replacement for the obsolete element.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not combine your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models/entities and data access implementation together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Always keep Models/Entities as separate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library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not add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DTO to the models as a suffix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not add </a:t>
                      </a:r>
                      <a:r>
                        <a:rPr 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DataAccess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the data access implementation classes as a suffix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Always design your models coincide with UI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Always use fully qualified type while decorating the members/classes</a:t>
                      </a:r>
                    </a:p>
                    <a:p>
                      <a:pPr marL="457200" lvl="1" indent="0">
                        <a:buFont typeface="Wingdings" panose="05000000000000000000" pitchFamily="2" charset="2"/>
                        <a:buNone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–</a:t>
                      </a:r>
                    </a:p>
                    <a:p>
                      <a:pPr lvl="2"/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[</a:t>
                      </a:r>
                      <a:r>
                        <a:rPr lang="en-US" sz="18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System.Runtime.Serialization.</a:t>
                      </a:r>
                      <a:r>
                        <a:rPr lang="en-US" sz="1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/>
                        </a:rPr>
                        <a:t>DataMemberAttribute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()]</a:t>
                      </a:r>
                    </a:p>
                    <a:p>
                      <a:pPr lvl="2"/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public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string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ErrorMessage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{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get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;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set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; }</a:t>
                      </a:r>
                      <a:endParaRPr lang="en-US" sz="4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11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Design/Implementation Rules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45404"/>
              </p:ext>
            </p:extLst>
          </p:nvPr>
        </p:nvGraphicFramePr>
        <p:xfrm>
          <a:off x="309282" y="1447800"/>
          <a:ext cx="8503920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DO`s and DON`Ts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not manually edit any machine-generated code. If modifying machine-generated code, modify the format and style to match the coding standard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Controllers (MVC Controller and API Controller) should have only payload validations. That’s, NO business related validation should be present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Implement switch statement instead of IF statement wherever necessary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properties where appropriate. Properties should be used instead of Get/Set methods in most situations. Methods are preferable to properties in the following situations: 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operation is a conversion, is expensive or has an observable side-effect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order of execution is important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Calling the member twice in succession creates different results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member is static but returns a mutable value or the member returns an array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lvl="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not cast unnecessarily. Avoid duplicate casts where possible, since there is a cost associated with them</a:t>
                      </a:r>
                      <a:endParaRPr 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lvl="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Properties should not return arrays.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Properties that return arrays are prone to code inefficiencies. Consider using a collection or making this a method</a:t>
                      </a:r>
                      <a:endParaRPr 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Avoid uncalled private code </a:t>
                      </a:r>
                      <a:endParaRPr 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2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Design/Implementation Rules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958653"/>
              </p:ext>
            </p:extLst>
          </p:nvPr>
        </p:nvGraphicFramePr>
        <p:xfrm>
          <a:off x="309282" y="1447800"/>
          <a:ext cx="850392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DO`s and DON`Ts – ASP.NET MVC/API Guidelines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“Thin Controllers, Functional </a:t>
                      </a:r>
                      <a:r>
                        <a:rPr lang="en-US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ViewModels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Fat Models“ – Controllers are nothing more than a director showing the way on where to go on how to process data. Your controller should be extremely thin (&lt; 5 lines of code)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Always decorate action methods with HTTP GET/POST/DELETE/PUT attributes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NOT include conditional code in your Views - All of your processing should happen in your controller or models, not in your Views. Your Views are meant to receive and display data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It's best to move the conditional code into an </a:t>
                      </a:r>
                      <a:r>
                        <a:rPr lang="en-US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HtmlHelper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(see </a:t>
                      </a:r>
                      <a:r>
                        <a:rPr lang="en-US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HtmlHelper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Guidelines below) or process it in the model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Strong-Typed </a:t>
                      </a:r>
                      <a:r>
                        <a:rPr lang="en-US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ViewModels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where applicable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It's always a chore using </a:t>
                      </a:r>
                      <a:r>
                        <a:rPr lang="en-US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ViewBag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ViewData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or </a:t>
                      </a:r>
                      <a:r>
                        <a:rPr lang="en-US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TempData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Over the years, my perspective is to send POCOs (Plain old CLR objects) to your Views. It makes handling your data a lot easier and provides a better </a:t>
                      </a:r>
                      <a:r>
                        <a:rPr lang="en-US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Intellisense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experience for designers and developers on the HTML side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Make your </a:t>
                      </a:r>
                      <a:r>
                        <a:rPr lang="en-US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ViewModels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little more functional - While passing data through your </a:t>
                      </a:r>
                      <a:r>
                        <a:rPr lang="en-US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ViewModels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requires a simple POCO, it doesn't mean that your </a:t>
                      </a:r>
                      <a:r>
                        <a:rPr lang="en-US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ViewModels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can't help you modify the data for a View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83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ogixHealth-2019">
  <a:themeElements>
    <a:clrScheme name="Custom 7">
      <a:dk1>
        <a:srgbClr val="4D4F53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404040"/>
      </a:hlink>
      <a:folHlink>
        <a:srgbClr val="40404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ITLE SLIDE">
  <a:themeElements>
    <a:clrScheme name="Custom 1">
      <a:dk1>
        <a:srgbClr val="4D4F53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0039A6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AGE SEPARATOR">
  <a:themeElements>
    <a:clrScheme name="Custom 8">
      <a:dk1>
        <a:srgbClr val="262626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404040"/>
      </a:hlink>
      <a:folHlink>
        <a:srgbClr val="4040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TITLE SLIDE">
  <a:themeElements>
    <a:clrScheme name="Custom 1">
      <a:dk1>
        <a:srgbClr val="4D4F53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0039A6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PAGE SEPARATOR">
  <a:themeElements>
    <a:clrScheme name="Custom 8">
      <a:dk1>
        <a:srgbClr val="262626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404040"/>
      </a:hlink>
      <a:folHlink>
        <a:srgbClr val="4040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TITLE SLIDE">
  <a:themeElements>
    <a:clrScheme name="Custom 1">
      <a:dk1>
        <a:srgbClr val="4D4F53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0039A6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3_PAGE SEPARATOR">
  <a:themeElements>
    <a:clrScheme name="Custom 8">
      <a:dk1>
        <a:srgbClr val="262626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404040"/>
      </a:hlink>
      <a:folHlink>
        <a:srgbClr val="4040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LogixHealth-2019</Template>
  <TotalTime>5674</TotalTime>
  <Words>3297</Words>
  <Application>Microsoft Office PowerPoint</Application>
  <PresentationFormat>On-screen Show (4:3)</PresentationFormat>
  <Paragraphs>516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LogixHealth-2019</vt:lpstr>
      <vt:lpstr>1_TITLE SLIDE</vt:lpstr>
      <vt:lpstr>1_PAGE SEPARATOR</vt:lpstr>
      <vt:lpstr>2_TITLE SLIDE</vt:lpstr>
      <vt:lpstr>2_PAGE SEPARATOR</vt:lpstr>
      <vt:lpstr>3_TITLE SLIDE</vt:lpstr>
      <vt:lpstr>3_PAGE SEPARATOR</vt:lpstr>
      <vt:lpstr>PowerPoint Presentation</vt:lpstr>
      <vt:lpstr>Terminology and Definitions</vt:lpstr>
      <vt:lpstr>PowerPoint Presentation</vt:lpstr>
      <vt:lpstr>Design/Implementation Rules</vt:lpstr>
      <vt:lpstr>Design/Implementation Rules</vt:lpstr>
      <vt:lpstr>Design/Implementation Rules</vt:lpstr>
      <vt:lpstr>Design/Implementation Rules</vt:lpstr>
      <vt:lpstr>Design/Implementation Rules</vt:lpstr>
      <vt:lpstr>Design/Implementation Rules</vt:lpstr>
      <vt:lpstr>PowerPoint Presentation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Styles and Formatting</vt:lpstr>
      <vt:lpstr>Styles and Formatting</vt:lpstr>
      <vt:lpstr>Styles and Formatting</vt:lpstr>
      <vt:lpstr>Styles and Formatting</vt:lpstr>
      <vt:lpstr>Styles and Formatting</vt:lpstr>
      <vt:lpstr>Styles and Formatting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Thiagarajan Venugopal</dc:creator>
  <cp:lastModifiedBy>Thiagarajan Venugopal</cp:lastModifiedBy>
  <cp:revision>338</cp:revision>
  <dcterms:created xsi:type="dcterms:W3CDTF">2019-02-04T08:34:52Z</dcterms:created>
  <dcterms:modified xsi:type="dcterms:W3CDTF">2019-02-13T08:09:38Z</dcterms:modified>
</cp:coreProperties>
</file>